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7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9" autoAdjust="0"/>
    <p:restoredTop sz="94660"/>
  </p:normalViewPr>
  <p:slideViewPr>
    <p:cSldViewPr>
      <p:cViewPr>
        <p:scale>
          <a:sx n="60" d="100"/>
          <a:sy n="60" d="100"/>
        </p:scale>
        <p:origin x="-124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AAE30A6-707E-43F7-B056-B6897E7760A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1571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1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1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1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1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1573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1573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3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4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4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4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4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4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593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593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5932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5933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5934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4D8E07-25D0-4AC6-A5AF-E4AADBBC2D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DC750E-6D97-44D8-A8F7-EA7ACDD7A04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96EE63-79B7-4D2A-B8AC-F3F5007CA44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D2B4D5-18A1-48B1-BBD4-5F0E33D892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CD35FE-2BE1-4E1C-8D95-01E96EA8BB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3FBB86-0ADC-4AC2-86F7-C2858634D5F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14BE35-2989-44FE-BECD-59C97428D66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9FE01E-6EFC-40AA-9AAD-E341A6DBFE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8E10F3-39CB-4D9E-AFEE-120BBFB3CB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94F1F0-D45E-4395-A53D-9145055F55C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9F1D6C-3CE7-4543-8486-D96DC3C4FAC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1469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2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2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2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2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90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D186752-54EB-4A55-9380-D3CCD6F47F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490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490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490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491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58775" y="404664"/>
            <a:ext cx="8785225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Тема 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Банковская статистика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1. Предмет и задачи банковской статистики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2. Статистические показатели состояния и динамики банковской системы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3. Статистические показатели деятельности банка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4. Статистический анализ банковской системы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3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64096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Четвертая группа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состоит из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удельных показателей развития банковской системы.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 удельным показателям относятся: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величина банковских активов, приходящихся на 100 тыс. человек (характеризует масштаб операций местных банков);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банковских учреждений, приходящихся на 100 тыс. человек (отражает степень удовлетворения потребностей населения банковским обслуживанием);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величина банковских активов, приходящихся на один банк региона (характеризует конкурентную борьбу в банковской системе);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величина активов на 1 млрд руб. доходов населения (характеризует эффективность использования банками финансовых потоков);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банковских учреждений на 1 млрд руб. доходов населения (характеризует уровень банковской конкуренции).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842493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абсолютным показателям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деятельности банков относятся:</a:t>
            </a:r>
          </a:p>
          <a:p>
            <a:pPr lvl="0" indent="5365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активы и ресурсы банка;</a:t>
            </a:r>
          </a:p>
          <a:p>
            <a:pPr lvl="0" indent="5365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депозиты банка;</a:t>
            </a:r>
          </a:p>
          <a:p>
            <a:pPr lvl="0" indent="5365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кредиты банка;</a:t>
            </a:r>
          </a:p>
          <a:p>
            <a:pPr lvl="0" indent="5365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капитал или уставной фонд;</a:t>
            </a:r>
          </a:p>
          <a:p>
            <a:pPr lvl="0" indent="5365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прибыль.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71703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Активы банка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сумма использованных кредитных ресурсов, равная валюте (итогу) баланса.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08518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Банковские ресурсы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совокупность средств, находящихся в распоряжении банков и используемых ими для кредитных и других активных операций.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Собственные средства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акционерный и резервный капитал, образованный за счет размещения акций на рынке ценных бумаг, а также специальные фонды, образуемые за счет отчислений от прибыли.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700808"/>
            <a:ext cx="8640960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Привлеченными средствами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являются:</a:t>
            </a:r>
          </a:p>
          <a:p>
            <a:pPr lvl="0" indent="361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ссуды, полученные от ЦБ РФ и других кредитных учреждений;</a:t>
            </a:r>
          </a:p>
          <a:p>
            <a:pPr lvl="0" indent="361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других банков, хранящиеся на корреспондентских и межбанковских депозитных счетах;</a:t>
            </a:r>
          </a:p>
          <a:p>
            <a:pPr lvl="0" indent="361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предприятий и организаций, привлеченные на банковские счета;</a:t>
            </a:r>
          </a:p>
          <a:p>
            <a:pPr lvl="0" indent="361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населения во вкладах;</a:t>
            </a:r>
          </a:p>
          <a:p>
            <a:pPr lvl="0" indent="361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бюджетные средства и т. п.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81779"/>
            <a:ext cx="8568952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Относительными показателями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деятельности банка являются:</a:t>
            </a:r>
          </a:p>
          <a:p>
            <a:pPr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Отношение капитала банка (K) к сумме его обязательств (O) характеризует уровень ликвидности банка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4433" name="Object 1"/>
          <p:cNvGraphicFramePr>
            <a:graphicFrameLocks noChangeAspect="1"/>
          </p:cNvGraphicFramePr>
          <p:nvPr/>
        </p:nvGraphicFramePr>
        <p:xfrm>
          <a:off x="3950930" y="2021939"/>
          <a:ext cx="1197134" cy="1008112"/>
        </p:xfrm>
        <a:graphic>
          <a:graphicData uri="http://schemas.openxmlformats.org/presentationml/2006/ole">
            <p:oleObj spid="_x0000_s274433" name="Equation" r:id="rId3" imgW="545760" imgH="4572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3174067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Отношение капитала (K) к сумме возможных потерь (А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характеризует уровень достаточности капитала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4435" name="Object 3"/>
          <p:cNvGraphicFramePr>
            <a:graphicFrameLocks noChangeAspect="1"/>
          </p:cNvGraphicFramePr>
          <p:nvPr/>
        </p:nvGraphicFramePr>
        <p:xfrm>
          <a:off x="3851920" y="4149080"/>
          <a:ext cx="1512168" cy="1150100"/>
        </p:xfrm>
        <a:graphic>
          <a:graphicData uri="http://schemas.openxmlformats.org/presentationml/2006/ole">
            <p:oleObj spid="_x0000_s274435" name="Equation" r:id="rId4" imgW="672840" imgH="5205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4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64096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Отношение прибыли (П) к общей сумме активов (А) или к капиталу (K) характеризует:</a:t>
            </a:r>
          </a:p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доходность активов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3409" name="Object 1"/>
          <p:cNvGraphicFramePr>
            <a:graphicFrameLocks noChangeAspect="1"/>
          </p:cNvGraphicFramePr>
          <p:nvPr/>
        </p:nvGraphicFramePr>
        <p:xfrm>
          <a:off x="3808415" y="980728"/>
          <a:ext cx="1411657" cy="1011336"/>
        </p:xfrm>
        <a:graphic>
          <a:graphicData uri="http://schemas.openxmlformats.org/presentationml/2006/ole">
            <p:oleObj spid="_x0000_s273409" name="Equation" r:id="rId3" imgW="634680" imgH="44424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988840"/>
            <a:ext cx="3101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доходность капитала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3411" name="Object 3"/>
          <p:cNvGraphicFramePr>
            <a:graphicFrameLocks noChangeAspect="1"/>
          </p:cNvGraphicFramePr>
          <p:nvPr/>
        </p:nvGraphicFramePr>
        <p:xfrm>
          <a:off x="3779912" y="2060848"/>
          <a:ext cx="1428159" cy="1008112"/>
        </p:xfrm>
        <a:graphic>
          <a:graphicData uri="http://schemas.openxmlformats.org/presentationml/2006/ole">
            <p:oleObj spid="_x0000_s273411" name="Equation" r:id="rId4" imgW="647640" imgH="44424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1520" y="328498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Средняя процентная ставка (с) по выдаче кредитов и обслуживанию депозитов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3413" name="Object 5"/>
          <p:cNvGraphicFramePr>
            <a:graphicFrameLocks noChangeAspect="1"/>
          </p:cNvGraphicFramePr>
          <p:nvPr/>
        </p:nvGraphicFramePr>
        <p:xfrm>
          <a:off x="3491880" y="3789040"/>
          <a:ext cx="1800200" cy="1206952"/>
        </p:xfrm>
        <a:graphic>
          <a:graphicData uri="http://schemas.openxmlformats.org/presentationml/2006/ole">
            <p:oleObj spid="_x0000_s273413" name="Equation" r:id="rId5" imgW="838080" imgH="558720" progId="Equation.DSMT4">
              <p:embed/>
            </p:oleObj>
          </a:graphicData>
        </a:graphic>
      </p:graphicFrame>
      <p:sp>
        <p:nvSpPr>
          <p:cNvPr id="273421" name="Rectangle 13"/>
          <p:cNvSpPr>
            <a:spLocks noChangeArrowheads="1"/>
          </p:cNvSpPr>
          <p:nvPr/>
        </p:nvSpPr>
        <p:spPr bwMode="auto">
          <a:xfrm>
            <a:off x="179512" y="4908793"/>
            <a:ext cx="86409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‑ годовая процентная ставка по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кредиту (депозиту);</a:t>
            </a:r>
          </a:p>
          <a:p>
            <a:pPr lvl="0"/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‑ величина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-го кредита (депозита);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‑ величина полученных процентов (валовой доход от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кредитов) или уплаченные проценты (расходы по обслуживанию депозитов).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3420" name="Object 12"/>
          <p:cNvGraphicFramePr>
            <a:graphicFrameLocks noChangeAspect="1"/>
          </p:cNvGraphicFramePr>
          <p:nvPr/>
        </p:nvGraphicFramePr>
        <p:xfrm>
          <a:off x="116796" y="5661248"/>
          <a:ext cx="926812" cy="504056"/>
        </p:xfrm>
        <a:graphic>
          <a:graphicData uri="http://schemas.openxmlformats.org/presentationml/2006/ole">
            <p:oleObj spid="_x0000_s273420" name="Equation" r:id="rId6" imgW="545760" imgH="2919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3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3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0" grpId="0"/>
      <p:bldP spid="2734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4969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Показатели оборота ссуд: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число оборотов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2385" name="Object 1"/>
          <p:cNvGraphicFramePr>
            <a:graphicFrameLocks noChangeAspect="1"/>
          </p:cNvGraphicFramePr>
          <p:nvPr/>
        </p:nvGraphicFramePr>
        <p:xfrm>
          <a:off x="3923928" y="1052736"/>
          <a:ext cx="1224136" cy="1159708"/>
        </p:xfrm>
        <a:graphic>
          <a:graphicData uri="http://schemas.openxmlformats.org/presentationml/2006/ole">
            <p:oleObj spid="_x0000_s272385" name="Equation" r:id="rId3" imgW="545760" imgH="52056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512" y="2276872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3775" indent="-99377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     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оборот кредита по погашению (оборот по погашению ссуд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993775" indent="-99377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средняя просроченная задолженность по кредитам (абсолютная сумма просроченных кредитов, среднегодовая ссудная задолженность);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2387" name="Object 3"/>
          <p:cNvGraphicFramePr>
            <a:graphicFrameLocks noChangeAspect="1"/>
          </p:cNvGraphicFramePr>
          <p:nvPr/>
        </p:nvGraphicFramePr>
        <p:xfrm>
          <a:off x="769978" y="2348880"/>
          <a:ext cx="345638" cy="432048"/>
        </p:xfrm>
        <a:graphic>
          <a:graphicData uri="http://schemas.openxmlformats.org/presentationml/2006/ole">
            <p:oleObj spid="_x0000_s272387" name="Equation" r:id="rId4" imgW="190440" imgH="241200" progId="Equation.DSMT4">
              <p:embed/>
            </p:oleObj>
          </a:graphicData>
        </a:graphic>
      </p:graphicFrame>
      <p:sp>
        <p:nvSpPr>
          <p:cNvPr id="272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2389" name="Object 5"/>
          <p:cNvGraphicFramePr>
            <a:graphicFrameLocks noChangeAspect="1"/>
          </p:cNvGraphicFramePr>
          <p:nvPr/>
        </p:nvGraphicFramePr>
        <p:xfrm>
          <a:off x="720080" y="2996952"/>
          <a:ext cx="467544" cy="579755"/>
        </p:xfrm>
        <a:graphic>
          <a:graphicData uri="http://schemas.openxmlformats.org/presentationml/2006/ole">
            <p:oleObj spid="_x0000_s272389" name="Equation" r:id="rId5" imgW="241200" imgH="291960" progId="Equation.DSMT4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95536" y="4293096"/>
            <a:ext cx="5195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средняя продолжительность оборота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2391" name="Object 7"/>
          <p:cNvGraphicFramePr>
            <a:graphicFrameLocks noChangeAspect="1"/>
          </p:cNvGraphicFramePr>
          <p:nvPr/>
        </p:nvGraphicFramePr>
        <p:xfrm>
          <a:off x="3347864" y="4725144"/>
          <a:ext cx="2430269" cy="1008112"/>
        </p:xfrm>
        <a:graphic>
          <a:graphicData uri="http://schemas.openxmlformats.org/presentationml/2006/ole">
            <p:oleObj spid="_x0000_s272391" name="Equation" r:id="rId6" imgW="1282680" imgH="533160" progId="Equation.DSMT4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39552" y="566124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средний остаток вкладов за период;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величина выданных вкладов за период.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  <p:bldP spid="12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Средний срок хранения вкладного рубля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1361" name="Object 1"/>
          <p:cNvGraphicFramePr>
            <a:graphicFrameLocks noChangeAspect="1"/>
          </p:cNvGraphicFramePr>
          <p:nvPr/>
        </p:nvGraphicFramePr>
        <p:xfrm>
          <a:off x="3820858" y="908720"/>
          <a:ext cx="1759254" cy="1008112"/>
        </p:xfrm>
        <a:graphic>
          <a:graphicData uri="http://schemas.openxmlformats.org/presentationml/2006/ole">
            <p:oleObj spid="_x0000_s271361" name="Equation" r:id="rId3" imgW="850680" imgH="4950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191683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средний остаток вкладов за период;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величина выданных вкладов за период.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21297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Уровень оседания средств в банке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1363" name="Object 3"/>
          <p:cNvGraphicFramePr>
            <a:graphicFrameLocks noChangeAspect="1"/>
          </p:cNvGraphicFramePr>
          <p:nvPr/>
        </p:nvGraphicFramePr>
        <p:xfrm>
          <a:off x="3779912" y="3861048"/>
          <a:ext cx="2202598" cy="864096"/>
        </p:xfrm>
        <a:graphic>
          <a:graphicData uri="http://schemas.openxmlformats.org/presentationml/2006/ole">
            <p:oleObj spid="_x0000_s271363" name="Equation" r:id="rId4" imgW="1244520" imgH="49500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11560" y="486916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остаток вкладов на конец и начало года;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объем поступлений во вклады за год.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1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1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банковской системы осуществляется по количеству, формам собственности и назначению банков, видам кредитно-расчетного обслуживания, ассортименту оказываемых услуг.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772816"/>
            <a:ext cx="842493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Выделяются следующие виды банковских услуг:</a:t>
            </a:r>
          </a:p>
          <a:p>
            <a:pPr lvl="0" indent="44132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учетно-операционная работа;</a:t>
            </a:r>
          </a:p>
          <a:p>
            <a:pPr lvl="0" indent="44132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кредитование;</a:t>
            </a:r>
          </a:p>
          <a:p>
            <a:pPr lvl="0" indent="44132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денежное обращение;</a:t>
            </a:r>
          </a:p>
          <a:p>
            <a:pPr lvl="0" indent="44132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денежное обслуживание;</a:t>
            </a:r>
          </a:p>
          <a:p>
            <a:pPr lvl="0" indent="44132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финансового состояния организаций.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22920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анализе состава банков осуществляются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группировки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исследуется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структура банков.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4" y="1182392"/>
          <a:ext cx="7848871" cy="5126928"/>
        </p:xfrm>
        <a:graphic>
          <a:graphicData uri="http://schemas.openxmlformats.org/drawingml/2006/table">
            <a:tbl>
              <a:tblPr/>
              <a:tblGrid>
                <a:gridCol w="3525444"/>
                <a:gridCol w="1080247"/>
                <a:gridCol w="1081060"/>
                <a:gridCol w="1081060"/>
                <a:gridCol w="1081060"/>
              </a:tblGrid>
              <a:tr h="319936"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1999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2001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2002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7642">
                <a:tc>
                  <a:txBody>
                    <a:bodyPr/>
                    <a:lstStyle/>
                    <a:p>
                      <a:pPr marL="901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действующих кредитных организаций, всего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901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т.ч. по величине уставного капитала, </a:t>
                      </a:r>
                      <a:r>
                        <a:rPr lang="ru-RU" sz="24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млн</a:t>
                      </a:r>
                      <a:r>
                        <a:rPr lang="ru-RU" sz="24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р.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1476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1349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1311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1319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44">
                <a:tc>
                  <a:txBody>
                    <a:bodyPr/>
                    <a:lstStyle/>
                    <a:p>
                      <a:pPr marL="901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3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352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55">
                <a:tc>
                  <a:txBody>
                    <a:bodyPr/>
                    <a:lstStyle/>
                    <a:p>
                      <a:pPr marL="901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3 до 10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464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365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282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55">
                <a:tc>
                  <a:txBody>
                    <a:bodyPr/>
                    <a:lstStyle/>
                    <a:p>
                      <a:pPr marL="901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10 до 30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349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313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313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317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04">
                <a:tc>
                  <a:txBody>
                    <a:bodyPr/>
                    <a:lstStyle/>
                    <a:p>
                      <a:pPr marL="901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30 до 60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253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254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255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55">
                <a:tc>
                  <a:txBody>
                    <a:bodyPr/>
                    <a:lstStyle/>
                    <a:p>
                      <a:pPr marL="901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60 до 150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171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04">
                <a:tc>
                  <a:txBody>
                    <a:bodyPr/>
                    <a:lstStyle/>
                    <a:p>
                      <a:pPr marL="901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150 до 300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8">
                <a:tc>
                  <a:txBody>
                    <a:bodyPr/>
                    <a:lstStyle/>
                    <a:p>
                      <a:pPr marL="901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 и выше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" marR="63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8568952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анализе статистической информации обычно используются укрупненные балансы, которые составляются на основе отчетности об остатках на счетах банковского учета: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балансы-брутто</a:t>
            </a:r>
          </a:p>
          <a:p>
            <a:pPr indent="36195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балансы-нетто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Балансы-брутто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получаются в результате простой группировки отчетной информации, в балансах-нетто производится сальдирование остатков отдельных счетов.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43711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статистической информации, имеющейся в балансах, выполняются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группировки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характеризующие структуру ресурсов и кредитных вложений банка.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139260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Объектами изучения банковской статистики являются банковская система в целом, банки, другие кредитные учреждения, реальные и потенциальные клиенты и корреспонденты, физические и юридические лица.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57301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состояния финансового рынка в банковской системе рассматривается в статистике денежного обращения, кредита и процентных ставок. Содержание банковской статистики приведено на рисунке 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82935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качестве группировочных признаков при анализе кредитных вложений могут использоваться:</a:t>
            </a:r>
          </a:p>
          <a:p>
            <a:pPr lvl="0" indent="536575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сумма кредита;</a:t>
            </a:r>
          </a:p>
          <a:p>
            <a:pPr lvl="0" indent="536575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 кредита;</a:t>
            </a:r>
          </a:p>
          <a:p>
            <a:pPr lvl="0" indent="536575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субъекты кредитования;</a:t>
            </a:r>
          </a:p>
          <a:p>
            <a:pPr lvl="0" indent="536575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виды обеспечения кредита;</a:t>
            </a:r>
          </a:p>
          <a:p>
            <a:pPr lvl="0" indent="536575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целевое использование кредита;</a:t>
            </a:r>
          </a:p>
          <a:p>
            <a:pPr lvl="0" indent="536575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сроки выдачи кредита;</a:t>
            </a:r>
          </a:p>
          <a:p>
            <a:pPr lvl="0" indent="536575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степень возврата кредита.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15043" y="531143"/>
          <a:ext cx="5893261" cy="2537817"/>
        </p:xfrm>
        <a:graphic>
          <a:graphicData uri="http://schemas.openxmlformats.org/drawingml/2006/table">
            <a:tbl>
              <a:tblPr/>
              <a:tblGrid>
                <a:gridCol w="2309723"/>
                <a:gridCol w="1903265"/>
                <a:gridCol w="1680273"/>
              </a:tblGrid>
              <a:tr h="517516"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spc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Величина кредита, </a:t>
                      </a:r>
                      <a:r>
                        <a:rPr lang="ru-RU" sz="1600" b="0" i="0" u="none" strike="noStrike" spc="0" dirty="0" smtClean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млн </a:t>
                      </a:r>
                      <a:r>
                        <a:rPr lang="ru-RU" sz="1600" b="0" i="0" u="none" strike="noStrike" spc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spc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Сумма кредита, млн р.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spc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Удельный вес, 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6624">
                <a:tc>
                  <a:txBody>
                    <a:bodyPr/>
                    <a:lstStyle/>
                    <a:p>
                      <a:pPr marL="4330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5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624">
                <a:tc>
                  <a:txBody>
                    <a:bodyPr/>
                    <a:lstStyle/>
                    <a:p>
                      <a:pPr marL="4330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5-10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624">
                <a:tc>
                  <a:txBody>
                    <a:bodyPr/>
                    <a:lstStyle/>
                    <a:p>
                      <a:pPr marL="4330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10-50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624">
                <a:tc>
                  <a:txBody>
                    <a:bodyPr/>
                    <a:lstStyle/>
                    <a:p>
                      <a:pPr marL="4330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50-100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624">
                <a:tc>
                  <a:txBody>
                    <a:bodyPr/>
                    <a:lstStyle/>
                    <a:p>
                      <a:pPr marL="4330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100-1200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624">
                <a:tc>
                  <a:txBody>
                    <a:bodyPr/>
                    <a:lstStyle/>
                    <a:p>
                      <a:pPr marL="4330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Свыше 200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557">
                <a:tc>
                  <a:txBody>
                    <a:bodyPr/>
                    <a:lstStyle/>
                    <a:p>
                      <a:pPr marL="43307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6241" name="Rectangle 1"/>
          <p:cNvSpPr>
            <a:spLocks noChangeArrowheads="1"/>
          </p:cNvSpPr>
          <p:nvPr/>
        </p:nvSpPr>
        <p:spPr bwMode="auto">
          <a:xfrm>
            <a:off x="971600" y="0"/>
            <a:ext cx="7056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1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Группировка кредитных вложений банка за год по сумме кредита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1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971600" y="3356992"/>
            <a:ext cx="68139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41300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Группировка кредитных вложений банка за год по сроку кредита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31640" y="3933056"/>
          <a:ext cx="6048671" cy="2232249"/>
        </p:xfrm>
        <a:graphic>
          <a:graphicData uri="http://schemas.openxmlformats.org/drawingml/2006/table">
            <a:tbl>
              <a:tblPr/>
              <a:tblGrid>
                <a:gridCol w="2286682"/>
                <a:gridCol w="2120045"/>
                <a:gridCol w="1641944"/>
              </a:tblGrid>
              <a:tr h="592229"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spc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Срок кредита, мес.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spc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Сумма кредита, млн р.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spc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Удельный вес, %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8004">
                <a:tc>
                  <a:txBody>
                    <a:bodyPr/>
                    <a:lstStyle/>
                    <a:p>
                      <a:pPr marL="395605" indent="24130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1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004">
                <a:tc>
                  <a:txBody>
                    <a:bodyPr/>
                    <a:lstStyle/>
                    <a:p>
                      <a:pPr marL="395605" indent="24130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1-3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004">
                <a:tc>
                  <a:txBody>
                    <a:bodyPr/>
                    <a:lstStyle/>
                    <a:p>
                      <a:pPr marL="395605" indent="24130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3-6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004">
                <a:tc>
                  <a:txBody>
                    <a:bodyPr/>
                    <a:lstStyle/>
                    <a:p>
                      <a:pPr marL="395605" indent="24130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6-12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004">
                <a:tc>
                  <a:txBody>
                    <a:bodyPr/>
                    <a:lstStyle/>
                    <a:p>
                      <a:pPr marL="395605" indent="24130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1" grpId="0"/>
      <p:bldP spid="2662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Группировка кредитных вложений банка за год по целевому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кредита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908720"/>
          <a:ext cx="8136904" cy="2160240"/>
        </p:xfrm>
        <a:graphic>
          <a:graphicData uri="http://schemas.openxmlformats.org/drawingml/2006/table">
            <a:tbl>
              <a:tblPr/>
              <a:tblGrid>
                <a:gridCol w="3268109"/>
                <a:gridCol w="2503587"/>
                <a:gridCol w="2365208"/>
              </a:tblGrid>
              <a:tr h="483775"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spc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Целевое использование кредита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spc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Сумма кредита, млн р.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spc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Удельный вес, 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67505">
                <a:tc>
                  <a:txBody>
                    <a:bodyPr/>
                    <a:lstStyle/>
                    <a:p>
                      <a:pPr marL="19685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Приобретение товаров народного потребления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240">
                <a:tc>
                  <a:txBody>
                    <a:bodyPr/>
                    <a:lstStyle/>
                    <a:p>
                      <a:pPr marL="19685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производства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240">
                <a:tc>
                  <a:txBody>
                    <a:bodyPr/>
                    <a:lstStyle/>
                    <a:p>
                      <a:pPr marL="19685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Потребительские ссуды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240">
                <a:tc>
                  <a:txBody>
                    <a:bodyPr/>
                    <a:lstStyle/>
                    <a:p>
                      <a:pPr marL="19685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240">
                <a:tc>
                  <a:txBody>
                    <a:bodyPr/>
                    <a:lstStyle/>
                    <a:p>
                      <a:pPr marL="196850" indent="241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1560" y="3286725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Группировка кредитных вложений банка за год по степени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возврата кредита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4005064"/>
          <a:ext cx="8280920" cy="2592286"/>
        </p:xfrm>
        <a:graphic>
          <a:graphicData uri="http://schemas.openxmlformats.org/drawingml/2006/table">
            <a:tbl>
              <a:tblPr/>
              <a:tblGrid>
                <a:gridCol w="2962858"/>
                <a:gridCol w="2845422"/>
                <a:gridCol w="2472640"/>
              </a:tblGrid>
              <a:tr h="491608">
                <a:tc>
                  <a:txBody>
                    <a:bodyPr/>
                    <a:lstStyle/>
                    <a:p>
                      <a:pPr indent="24130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spc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Ссуды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spc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Сумма кредита, млн р.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spc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Удельный вес, %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77002">
                <a:tc>
                  <a:txBody>
                    <a:bodyPr/>
                    <a:lstStyle/>
                    <a:p>
                      <a:pPr marL="184150" indent="24130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Стандартные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L="184150" indent="24130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повышенным риском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729">
                <a:tc>
                  <a:txBody>
                    <a:bodyPr/>
                    <a:lstStyle/>
                    <a:p>
                      <a:pPr marL="184150" indent="24130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Пролонгированные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729">
                <a:tc>
                  <a:txBody>
                    <a:bodyPr/>
                    <a:lstStyle/>
                    <a:p>
                      <a:pPr marL="184150" indent="24130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Просроченные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1608">
                <a:tc>
                  <a:txBody>
                    <a:bodyPr/>
                    <a:lstStyle/>
                    <a:p>
                      <a:pPr marL="184150" indent="24130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Безнадежные к погашению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002">
                <a:tc>
                  <a:txBody>
                    <a:bodyPr/>
                    <a:lstStyle/>
                    <a:p>
                      <a:pPr marL="184150" indent="24130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4130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4624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Показателями статистики сберегательного дела являются:</a:t>
            </a:r>
          </a:p>
          <a:p>
            <a:pPr marL="268288"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показатели обеспеченности населения сетью Сбербанков;</a:t>
            </a:r>
          </a:p>
          <a:p>
            <a:pPr marL="268288"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средний размер вклада в целом и по отдельным социальным группам вкладчиков;</a:t>
            </a:r>
          </a:p>
          <a:p>
            <a:pPr marL="268288"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 хранения вкладного рубля;</a:t>
            </a:r>
          </a:p>
          <a:p>
            <a:pPr marL="268288"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доходности сберегательного дела и т. п.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284984"/>
            <a:ext cx="8568952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статистике сберегательного дела используются следующие методы: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3038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группировки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вкладчиков по размеру вкладов и социальным группам,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3038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 (анализ динамики и влияния факторов на результат),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3038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корреляционно-регрессионный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и др.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97346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статистической оценки надежности используется система взаимосвязанных коэффициентов, характеризующих деятельность банка по следующим направлениям: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платежеспособность:</a:t>
            </a:r>
          </a:p>
          <a:p>
            <a:pPr marL="8985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коэффициент мгновенной ликвидности;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качество активов:</a:t>
            </a:r>
          </a:p>
          <a:p>
            <a:pPr marL="8985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доходных активов;</a:t>
            </a:r>
          </a:p>
          <a:p>
            <a:pPr marL="8985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коэффициент уплат сомнительной задолженности; </a:t>
            </a:r>
          </a:p>
          <a:p>
            <a:pPr marL="8985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коэффициент защищенности от риска;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эффективность деятельности банка:</a:t>
            </a:r>
          </a:p>
          <a:p>
            <a:pPr marL="8985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коэффициент дееспособности; </a:t>
            </a:r>
          </a:p>
          <a:p>
            <a:pPr marL="8985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коэффициент рентабельности активов;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достаточность капитала:</a:t>
            </a:r>
          </a:p>
          <a:p>
            <a:pPr marL="8985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коэффициент достаточности капитала; </a:t>
            </a:r>
          </a:p>
          <a:p>
            <a:pPr marL="8985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коэффициент фондовой капитализации прибыли;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ликвидность банка:</a:t>
            </a:r>
          </a:p>
          <a:p>
            <a:pPr marL="80327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коэффициент ликвидности по срочным обязательствам; </a:t>
            </a:r>
          </a:p>
          <a:p>
            <a:pPr marL="80327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коэффициент полной ликвидности.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663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Коэффициент мгновенной ликвидности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2145" name="Object 1"/>
          <p:cNvGraphicFramePr>
            <a:graphicFrameLocks noChangeAspect="1"/>
          </p:cNvGraphicFramePr>
          <p:nvPr/>
        </p:nvGraphicFramePr>
        <p:xfrm>
          <a:off x="1691680" y="620688"/>
          <a:ext cx="5256584" cy="881977"/>
        </p:xfrm>
        <a:graphic>
          <a:graphicData uri="http://schemas.openxmlformats.org/presentationml/2006/ole">
            <p:oleObj spid="_x0000_s262145" name="Equation" r:id="rId3" imgW="2844720" imgH="4824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148478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Характеризует текущую деятельность банка. При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≥ 1 коммерческий банк способен быстро проводить любые текущие платежи. Минимально допустимое значение норматива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0,2. Критическое значение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≤ 0,07.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284984"/>
            <a:ext cx="3722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Уровень доходных активов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2147" name="Object 3"/>
          <p:cNvGraphicFramePr>
            <a:graphicFrameLocks noChangeAspect="1"/>
          </p:cNvGraphicFramePr>
          <p:nvPr/>
        </p:nvGraphicFramePr>
        <p:xfrm>
          <a:off x="2123728" y="3789040"/>
          <a:ext cx="4524503" cy="936104"/>
        </p:xfrm>
        <a:graphic>
          <a:graphicData uri="http://schemas.openxmlformats.org/presentationml/2006/ole">
            <p:oleObj spid="_x0000_s262147" name="Equation" r:id="rId4" imgW="2209680" imgH="45720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3528" y="472514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Характеризует качество активов. Допустимым считается уровень, равный 0,65. Превышение допустимого уровня приводит к снижению уровня высоколиквидных активов. Критическое значение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≥ 0,83.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2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2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6632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Коэффициент уплат сомнительной задолженности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1121" name="Object 1"/>
          <p:cNvGraphicFramePr>
            <a:graphicFrameLocks noChangeAspect="1"/>
          </p:cNvGraphicFramePr>
          <p:nvPr/>
        </p:nvGraphicFramePr>
        <p:xfrm>
          <a:off x="1691680" y="692696"/>
          <a:ext cx="5685752" cy="1008112"/>
        </p:xfrm>
        <a:graphic>
          <a:graphicData uri="http://schemas.openxmlformats.org/presentationml/2006/ole">
            <p:oleObj spid="_x0000_s261121" name="Equation" r:id="rId3" imgW="2692080" imgH="4824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8032" y="1772816"/>
            <a:ext cx="8532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Характеризует качество ссудного портфеля банка и уровень рисков проводимых операций. Допустимое значение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≤ 0,05, критическое значение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≥ 0,15.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255367"/>
            <a:ext cx="5419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Коэффициент защищенности от риска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1123" name="Object 3"/>
          <p:cNvGraphicFramePr>
            <a:graphicFrameLocks noChangeAspect="1"/>
          </p:cNvGraphicFramePr>
          <p:nvPr/>
        </p:nvGraphicFramePr>
        <p:xfrm>
          <a:off x="651884" y="3861048"/>
          <a:ext cx="7952564" cy="792088"/>
        </p:xfrm>
        <a:graphic>
          <a:graphicData uri="http://schemas.openxmlformats.org/presentationml/2006/ole">
            <p:oleObj spid="_x0000_s261123" name="Equation" r:id="rId4" imgW="4787640" imgH="48240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3528" y="472514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Представляет собой долю просроченной задолженности, которую банк может покрыть за счет прибыли и резервов, не привлекая средства клиентов банка. Допустимое значение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≥ 0,25.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1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1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1023" y="332656"/>
            <a:ext cx="4270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Коэффициент дееспособности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0097" name="Object 1"/>
          <p:cNvGraphicFramePr>
            <a:graphicFrameLocks noChangeAspect="1"/>
          </p:cNvGraphicFramePr>
          <p:nvPr/>
        </p:nvGraphicFramePr>
        <p:xfrm>
          <a:off x="2555776" y="908720"/>
          <a:ext cx="3974842" cy="864096"/>
        </p:xfrm>
        <a:graphic>
          <a:graphicData uri="http://schemas.openxmlformats.org/presentationml/2006/ole">
            <p:oleObj spid="_x0000_s260097" name="Equation" r:id="rId3" imgW="2197080" imgH="4824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84482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Дееспособность банка определяется покрытием убытков от операций и инвестиций за счет доходов. Характеризует стабильность деятельности банка. Критическое значение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≥ 0,95.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861048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Коэффициент рентабельности активов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0099" name="Object 3"/>
          <p:cNvGraphicFramePr>
            <a:graphicFrameLocks noChangeAspect="1"/>
          </p:cNvGraphicFramePr>
          <p:nvPr/>
        </p:nvGraphicFramePr>
        <p:xfrm>
          <a:off x="3059831" y="4293096"/>
          <a:ext cx="2952329" cy="864096"/>
        </p:xfrm>
        <a:graphic>
          <a:graphicData uri="http://schemas.openxmlformats.org/presentationml/2006/ole">
            <p:oleObj spid="_x0000_s260099" name="Equation" r:id="rId4" imgW="1562040" imgH="45720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51520" y="515719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Характеризует эффективность деятельности банка и величину ставок доходных активов. Допустимое значение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≥ 0,015, критическое значение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0.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0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0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60648"/>
            <a:ext cx="63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Коэффициент достаточности капитала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9073" name="Object 1"/>
          <p:cNvGraphicFramePr>
            <a:graphicFrameLocks noChangeAspect="1"/>
          </p:cNvGraphicFramePr>
          <p:nvPr/>
        </p:nvGraphicFramePr>
        <p:xfrm>
          <a:off x="2509271" y="764704"/>
          <a:ext cx="4438993" cy="792088"/>
        </p:xfrm>
        <a:graphic>
          <a:graphicData uri="http://schemas.openxmlformats.org/presentationml/2006/ole">
            <p:oleObj spid="_x0000_s259073" name="Equation" r:id="rId3" imgW="2565360" imgH="4572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170080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Характеризует достаточность собственных средств для обеспечения жизнедеятельности банка. Минимально допустимое значение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норматива 10-11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%.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35699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Коэффициент фондовой капитализации прибыли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9075" name="Object 3"/>
          <p:cNvGraphicFramePr>
            <a:graphicFrameLocks noChangeAspect="1"/>
          </p:cNvGraphicFramePr>
          <p:nvPr/>
        </p:nvGraphicFramePr>
        <p:xfrm>
          <a:off x="2555776" y="3933056"/>
          <a:ext cx="4261430" cy="792088"/>
        </p:xfrm>
        <a:graphic>
          <a:graphicData uri="http://schemas.openxmlformats.org/presentationml/2006/ole">
            <p:oleObj spid="_x0000_s259075" name="Equation" r:id="rId4" imgW="2565360" imgH="48240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3528" y="472514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Характеризует зависимость банка от его учредителей и возможность компенсации потерь за счет собственных средств. Допустимое значение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≤ 0,5. Критическое значение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0.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9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9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Коэффициент ликвидности по срочным обязательствам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8049" name="Object 1"/>
          <p:cNvGraphicFramePr>
            <a:graphicFrameLocks noChangeAspect="1"/>
          </p:cNvGraphicFramePr>
          <p:nvPr/>
        </p:nvGraphicFramePr>
        <p:xfrm>
          <a:off x="2208697" y="908720"/>
          <a:ext cx="4451535" cy="792088"/>
        </p:xfrm>
        <a:graphic>
          <a:graphicData uri="http://schemas.openxmlformats.org/presentationml/2006/ole">
            <p:oleObj spid="_x0000_s258049" name="Equation" r:id="rId3" imgW="2679480" imgH="4824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170080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Характеризует возможность банка расплачиваться по своим обязательствам в течение 1-2 банковских дней. Допустимое значение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≥ 1. Критическое значение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≤ 0,07.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356992"/>
            <a:ext cx="481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Коэффициент полной ликвидности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8051" name="Object 3"/>
          <p:cNvGraphicFramePr>
            <a:graphicFrameLocks noChangeAspect="1"/>
          </p:cNvGraphicFramePr>
          <p:nvPr/>
        </p:nvGraphicFramePr>
        <p:xfrm>
          <a:off x="2267744" y="3861048"/>
          <a:ext cx="4464497" cy="780506"/>
        </p:xfrm>
        <a:graphic>
          <a:graphicData uri="http://schemas.openxmlformats.org/presentationml/2006/ole">
            <p:oleObj spid="_x0000_s258051" name="Equation" r:id="rId4" imgW="2730240" imgH="48240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95536" y="458112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Характеризует возможность банка расплачиваться по своим обязательствам в среднесрочной перспективе. Допустимое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≥ 1. Критическое значение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≤ 0,8.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8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8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grome\GOR_Documents\Учебно-метод. работа\Статистика\Статистика финансов\Лекции, презентации\AppData\Local\Temp\FineReader11\media\image1.png"/>
          <p:cNvPicPr/>
          <p:nvPr/>
        </p:nvPicPr>
        <p:blipFill>
          <a:blip r:embed="rId2" cstate="print">
            <a:lum bright="-24000" contrast="-17000"/>
          </a:blip>
          <a:srcRect/>
          <a:stretch>
            <a:fillRect/>
          </a:stretch>
        </p:blipFill>
        <p:spPr bwMode="auto">
          <a:xfrm>
            <a:off x="1043608" y="1124744"/>
            <a:ext cx="73448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71600" y="5301208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Рисунок 1 ‑ Структура банковской статистики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284212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240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Эффективность деятельности банка зависит от прибыли и объема кредитов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0" y="-31541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7025" name="Object 1"/>
          <p:cNvGraphicFramePr>
            <a:graphicFrameLocks noChangeAspect="1"/>
          </p:cNvGraphicFramePr>
          <p:nvPr/>
        </p:nvGraphicFramePr>
        <p:xfrm>
          <a:off x="3563888" y="665312"/>
          <a:ext cx="2016224" cy="868301"/>
        </p:xfrm>
        <a:graphic>
          <a:graphicData uri="http://schemas.openxmlformats.org/presentationml/2006/ole">
            <p:oleObj spid="_x0000_s257025" name="Equation" r:id="rId3" imgW="130788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1529408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прибыль от предоставления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кредита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размер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кредита;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эффективность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кредита.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251520" y="2465512"/>
            <a:ext cx="8712968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анализа эффективности деятельности банка применяются индексы: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‑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переменного состава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0" y="-31541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7028" name="Object 4"/>
          <p:cNvGraphicFramePr>
            <a:graphicFrameLocks noChangeAspect="1"/>
          </p:cNvGraphicFramePr>
          <p:nvPr/>
        </p:nvGraphicFramePr>
        <p:xfrm>
          <a:off x="1475656" y="3717032"/>
          <a:ext cx="6468682" cy="919644"/>
        </p:xfrm>
        <a:graphic>
          <a:graphicData uri="http://schemas.openxmlformats.org/presentationml/2006/ole">
            <p:oleObj spid="_x0000_s257028" name="Equation" r:id="rId4" imgW="3949560" imgH="55872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67544" y="4479503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структура объема предоставляемых кредитов.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494116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 эффективности деятельности банка переменного состава характеризует относительное изменение эффективности за счет изменения эффективности по отдельным видам предоставляемых кредитов и структуры объема кредитов.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57027" grpId="0" uiExpand="1" build="p"/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3067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постоянного состава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01" name="Object 1"/>
          <p:cNvGraphicFramePr>
            <a:graphicFrameLocks noChangeAspect="1"/>
          </p:cNvGraphicFramePr>
          <p:nvPr/>
        </p:nvGraphicFramePr>
        <p:xfrm>
          <a:off x="2483768" y="620688"/>
          <a:ext cx="4152055" cy="1008112"/>
        </p:xfrm>
        <a:graphic>
          <a:graphicData uri="http://schemas.openxmlformats.org/presentationml/2006/ole">
            <p:oleObj spid="_x0000_s256001" name="Equation" r:id="rId3" imgW="231120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772816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 эффективности деятельности банка постоянного состава характеризует относительное изменение эффективности за счет изменения эффективности по отдельным видам предоставляемых кредитов.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668831"/>
            <a:ext cx="31518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структурных сдвигов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03" name="Object 3"/>
          <p:cNvGraphicFramePr>
            <a:graphicFrameLocks noChangeAspect="1"/>
          </p:cNvGraphicFramePr>
          <p:nvPr/>
        </p:nvGraphicFramePr>
        <p:xfrm>
          <a:off x="2411760" y="4100879"/>
          <a:ext cx="4537725" cy="936104"/>
        </p:xfrm>
        <a:graphic>
          <a:graphicData uri="http://schemas.openxmlformats.org/presentationml/2006/ole">
            <p:oleObj spid="_x0000_s256003" name="Equation" r:id="rId4" imgW="2717640" imgH="55872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3528" y="5108991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 структурных сдвигов характеризует относительное изменение эффективности за счет изменения структуры объема кредитов.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анализе связей показателей банковской статистики применяются корреляционно-регрессионный и дисперсионный анализ связей. Построение уравнений регрессии сопровождается оценкой точности и значимости коэффициентов уравнения регрессии (критерий Стьюдента).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183359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Анализ влияния факторов на изменение доходности активов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Доходность активов зависит от соотношения активов и капитала, от доходности капитала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2625" name="Object 1"/>
          <p:cNvGraphicFramePr>
            <a:graphicFrameLocks noChangeAspect="1"/>
          </p:cNvGraphicFramePr>
          <p:nvPr/>
        </p:nvGraphicFramePr>
        <p:xfrm>
          <a:off x="3185846" y="4479503"/>
          <a:ext cx="2538282" cy="936104"/>
        </p:xfrm>
        <a:graphic>
          <a:graphicData uri="http://schemas.openxmlformats.org/presentationml/2006/ole">
            <p:oleObj spid="_x0000_s282625" name="Equation" r:id="rId3" imgW="1346040" imgH="495000" progId="Equation.DSMT4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5536" y="5559623"/>
            <a:ext cx="5272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доля активов в капитале банка.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2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2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определения абсолютного изменения доходности активов в зависимости от доходности капитала и удельного веса активов в капитале банка используется метод цепных подстановок: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1601" name="Object 1"/>
          <p:cNvGraphicFramePr>
            <a:graphicFrameLocks noChangeAspect="1"/>
          </p:cNvGraphicFramePr>
          <p:nvPr/>
        </p:nvGraphicFramePr>
        <p:xfrm>
          <a:off x="899592" y="1484784"/>
          <a:ext cx="1584176" cy="936104"/>
        </p:xfrm>
        <a:graphic>
          <a:graphicData uri="http://schemas.openxmlformats.org/presentationml/2006/ole">
            <p:oleObj spid="_x0000_s281601" name="Equation" r:id="rId3" imgW="838080" imgH="495000" progId="Equation.DSMT4">
              <p:embed/>
            </p:oleObj>
          </a:graphicData>
        </a:graphic>
      </p:graphicFrame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1603" name="Object 3"/>
          <p:cNvGraphicFramePr>
            <a:graphicFrameLocks noChangeAspect="1"/>
          </p:cNvGraphicFramePr>
          <p:nvPr/>
        </p:nvGraphicFramePr>
        <p:xfrm>
          <a:off x="3306321" y="1412776"/>
          <a:ext cx="1841743" cy="1008112"/>
        </p:xfrm>
        <a:graphic>
          <a:graphicData uri="http://schemas.openxmlformats.org/presentationml/2006/ole">
            <p:oleObj spid="_x0000_s281603" name="Equation" r:id="rId4" imgW="901440" imgH="495000" progId="Equation.DSMT4">
              <p:embed/>
            </p:oleObj>
          </a:graphicData>
        </a:graphic>
      </p:graphicFrame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1605" name="Object 5"/>
          <p:cNvGraphicFramePr>
            <a:graphicFrameLocks noChangeAspect="1"/>
          </p:cNvGraphicFramePr>
          <p:nvPr/>
        </p:nvGraphicFramePr>
        <p:xfrm>
          <a:off x="6156176" y="1412776"/>
          <a:ext cx="1656184" cy="1013195"/>
        </p:xfrm>
        <a:graphic>
          <a:graphicData uri="http://schemas.openxmlformats.org/presentationml/2006/ole">
            <p:oleObj spid="_x0000_s281605" name="Equation" r:id="rId5" imgW="812520" imgH="49500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51520" y="2838576"/>
            <a:ext cx="86409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Абсолютное изменение доходности активов под влиянием изменения:</a:t>
            </a:r>
          </a:p>
          <a:p>
            <a:pPr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доходности капитала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1607" name="Object 7"/>
          <p:cNvGraphicFramePr>
            <a:graphicFrameLocks noChangeAspect="1"/>
          </p:cNvGraphicFramePr>
          <p:nvPr/>
        </p:nvGraphicFramePr>
        <p:xfrm>
          <a:off x="1907704" y="4134720"/>
          <a:ext cx="5234428" cy="864096"/>
        </p:xfrm>
        <a:graphic>
          <a:graphicData uri="http://schemas.openxmlformats.org/presentationml/2006/ole">
            <p:oleObj spid="_x0000_s281607" name="Equation" r:id="rId6" imgW="2997000" imgH="495000" progId="Equation.DSMT4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51520" y="5070824"/>
            <a:ext cx="4381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доли активов в капитале банка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1609" name="Object 9"/>
          <p:cNvGraphicFramePr>
            <a:graphicFrameLocks noChangeAspect="1"/>
          </p:cNvGraphicFramePr>
          <p:nvPr/>
        </p:nvGraphicFramePr>
        <p:xfrm>
          <a:off x="1691680" y="5502872"/>
          <a:ext cx="5760640" cy="878456"/>
        </p:xfrm>
        <a:graphic>
          <a:graphicData uri="http://schemas.openxmlformats.org/presentationml/2006/ole">
            <p:oleObj spid="_x0000_s281609" name="Equation" r:id="rId7" imgW="3251160" imgH="49500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uiExpand="1" build="p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Анализ влияния факторов на сумму вкладов в сберегательном банке.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Мультипликативная модель общей суммы вкладов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0577" name="Object 1"/>
          <p:cNvGraphicFramePr>
            <a:graphicFrameLocks noChangeAspect="1"/>
          </p:cNvGraphicFramePr>
          <p:nvPr/>
        </p:nvGraphicFramePr>
        <p:xfrm>
          <a:off x="3347864" y="1052736"/>
          <a:ext cx="1966563" cy="648072"/>
        </p:xfrm>
        <a:graphic>
          <a:graphicData uri="http://schemas.openxmlformats.org/presentationml/2006/ole">
            <p:oleObj spid="_x0000_s280577" name="Equation" r:id="rId3" imgW="838080" imgH="279360" progId="Equation.DSMT4">
              <p:embed/>
            </p:oleObj>
          </a:graphicData>
        </a:graphic>
      </p:graphicFrame>
      <p:graphicFrame>
        <p:nvGraphicFramePr>
          <p:cNvPr id="280586" name="Object 10"/>
          <p:cNvGraphicFramePr>
            <a:graphicFrameLocks noChangeAspect="1"/>
          </p:cNvGraphicFramePr>
          <p:nvPr/>
        </p:nvGraphicFramePr>
        <p:xfrm>
          <a:off x="827584" y="1749491"/>
          <a:ext cx="395536" cy="527381"/>
        </p:xfrm>
        <a:graphic>
          <a:graphicData uri="http://schemas.openxmlformats.org/presentationml/2006/ole">
            <p:oleObj spid="_x0000_s280586" name="Equation" r:id="rId4" imgW="203040" imgH="266400" progId="Equation.DSMT4">
              <p:embed/>
            </p:oleObj>
          </a:graphicData>
        </a:graphic>
      </p:graphicFrame>
      <p:sp>
        <p:nvSpPr>
          <p:cNvPr id="280588" name="Rectangle 12"/>
          <p:cNvSpPr>
            <a:spLocks noChangeArrowheads="1"/>
          </p:cNvSpPr>
          <p:nvPr/>
        </p:nvSpPr>
        <p:spPr bwMode="auto">
          <a:xfrm>
            <a:off x="323528" y="1715324"/>
            <a:ext cx="84249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     ‑ число филиалов сбербанка;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среднее количество вкладов, приходящихся на один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филиал;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средний размер вклада.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0589" name="Object 13"/>
          <p:cNvGraphicFramePr>
            <a:graphicFrameLocks noChangeAspect="1"/>
          </p:cNvGraphicFramePr>
          <p:nvPr/>
        </p:nvGraphicFramePr>
        <p:xfrm>
          <a:off x="755576" y="2160240"/>
          <a:ext cx="476672" cy="476672"/>
        </p:xfrm>
        <a:graphic>
          <a:graphicData uri="http://schemas.openxmlformats.org/presentationml/2006/ole">
            <p:oleObj spid="_x0000_s280589" name="Equation" r:id="rId5" imgW="253800" imgH="253800" progId="Equation.DSMT4">
              <p:embed/>
            </p:oleObj>
          </a:graphicData>
        </a:graphic>
      </p:graphicFrame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0591" name="Object 15"/>
          <p:cNvGraphicFramePr>
            <a:graphicFrameLocks noChangeAspect="1"/>
          </p:cNvGraphicFramePr>
          <p:nvPr/>
        </p:nvGraphicFramePr>
        <p:xfrm>
          <a:off x="827584" y="2852936"/>
          <a:ext cx="291461" cy="360040"/>
        </p:xfrm>
        <a:graphic>
          <a:graphicData uri="http://schemas.openxmlformats.org/presentationml/2006/ole">
            <p:oleObj spid="_x0000_s280591" name="Equation" r:id="rId6" imgW="164880" imgH="203040" progId="Equation.DSMT4">
              <p:embed/>
            </p:oleObj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39552" y="3717032"/>
            <a:ext cx="3731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Индексная система модели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59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0593" name="Object 17"/>
          <p:cNvGraphicFramePr>
            <a:graphicFrameLocks noChangeAspect="1"/>
          </p:cNvGraphicFramePr>
          <p:nvPr/>
        </p:nvGraphicFramePr>
        <p:xfrm>
          <a:off x="571284" y="4221088"/>
          <a:ext cx="7889148" cy="1152128"/>
        </p:xfrm>
        <a:graphic>
          <a:graphicData uri="http://schemas.openxmlformats.org/presentationml/2006/ole">
            <p:oleObj spid="_x0000_s280593" name="Equation" r:id="rId7" imgW="3848040" imgH="55872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0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0588" grpId="0"/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424936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Абсолютное изменение доходности общей суммы вкладов под влиянием изменения:</a:t>
            </a:r>
          </a:p>
          <a:p>
            <a:pPr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числа филиалов сбербанка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9553" name="Object 1"/>
          <p:cNvGraphicFramePr>
            <a:graphicFrameLocks noChangeAspect="1"/>
          </p:cNvGraphicFramePr>
          <p:nvPr/>
        </p:nvGraphicFramePr>
        <p:xfrm>
          <a:off x="2411760" y="1700808"/>
          <a:ext cx="4248472" cy="557492"/>
        </p:xfrm>
        <a:graphic>
          <a:graphicData uri="http://schemas.openxmlformats.org/presentationml/2006/ole">
            <p:oleObj spid="_x0000_s279553" name="Equation" r:id="rId3" imgW="2108160" imgH="27936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2708920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среднего количества вкладов, приходящихся на один филиал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9555" name="Object 3"/>
          <p:cNvGraphicFramePr>
            <a:graphicFrameLocks noChangeAspect="1"/>
          </p:cNvGraphicFramePr>
          <p:nvPr/>
        </p:nvGraphicFramePr>
        <p:xfrm>
          <a:off x="2411760" y="3284984"/>
          <a:ext cx="4320480" cy="547135"/>
        </p:xfrm>
        <a:graphic>
          <a:graphicData uri="http://schemas.openxmlformats.org/presentationml/2006/ole">
            <p:oleObj spid="_x0000_s279555" name="Equation" r:id="rId4" imgW="2184120" imgH="27936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43902" y="4293096"/>
            <a:ext cx="3579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среднего размера вклада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9557" name="Object 5"/>
          <p:cNvGraphicFramePr>
            <a:graphicFrameLocks noChangeAspect="1"/>
          </p:cNvGraphicFramePr>
          <p:nvPr/>
        </p:nvGraphicFramePr>
        <p:xfrm>
          <a:off x="2483768" y="4725144"/>
          <a:ext cx="4111905" cy="576064"/>
        </p:xfrm>
        <a:graphic>
          <a:graphicData uri="http://schemas.openxmlformats.org/presentationml/2006/ole">
            <p:oleObj spid="_x0000_s279557" name="Equation" r:id="rId5" imgW="1968480" imgH="2793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9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9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Банковской статистикой решаются следующие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аналитических материалов, необходимых для управления денежным обращением в стране;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статистический анализ кредитной системы страны, кредитное и кассовое планирование, контроль выполнения планов;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результатов деятельности банковской системы и прогнозирование;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и надзор за эффективностью деятельности отдельных кредитных организаций;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показателей деятельности банков, оценка соответствия фактических показателей экономическим нормативам, установленных центральным банком;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влияния банковской деятельности на развитие экономических отношений.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248430"/>
            <a:ext cx="84249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Показатели состояния и динамики банковской системы подразделяются на четыре группы: </a:t>
            </a:r>
          </a:p>
          <a:p>
            <a:pPr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исходные показатели; </a:t>
            </a:r>
          </a:p>
          <a:p>
            <a:pPr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базовые индексы; </a:t>
            </a:r>
          </a:p>
          <a:p>
            <a:pPr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 сравнительной привлекательности условий банковской деятельности; </a:t>
            </a:r>
          </a:p>
          <a:p>
            <a:pPr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удельные показатели развития банковской системы.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grome\GOR_Documents\Учебно-метод. работа\Статистика\Статистика финансов\Лекции, презентации\AppData\Local\Temp\FineReader11\media\image6.png"/>
          <p:cNvPicPr>
            <a:picLocks noChangeAspect="1"/>
          </p:cNvPicPr>
          <p:nvPr/>
        </p:nvPicPr>
        <p:blipFill>
          <a:blip r:embed="rId2" cstate="print">
            <a:lum bright="-29000" contrast="8000"/>
          </a:blip>
          <a:srcRect/>
          <a:stretch>
            <a:fillRect/>
          </a:stretch>
        </p:blipFill>
        <p:spPr bwMode="auto">
          <a:xfrm>
            <a:off x="1763688" y="188640"/>
            <a:ext cx="5729943" cy="61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6396335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Рисунок 2 ‑ Структура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исходных показателей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банковской системы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48796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56895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Относительные и средние показатели 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первой группы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рассчитываются следующим образом: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доля кредитов в активах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21" name="Object 1"/>
          <p:cNvGraphicFramePr>
            <a:graphicFrameLocks noChangeAspect="1"/>
          </p:cNvGraphicFramePr>
          <p:nvPr/>
        </p:nvGraphicFramePr>
        <p:xfrm>
          <a:off x="3779912" y="1556792"/>
          <a:ext cx="1224136" cy="943187"/>
        </p:xfrm>
        <a:graphic>
          <a:graphicData uri="http://schemas.openxmlformats.org/presentationml/2006/ole">
            <p:oleObj spid="_x0000_s235521" name="Equation" r:id="rId3" imgW="583920" imgH="44424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2721694"/>
            <a:ext cx="4296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темп роста реальных активов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23" name="Object 3"/>
          <p:cNvGraphicFramePr>
            <a:graphicFrameLocks noChangeAspect="1"/>
          </p:cNvGraphicFramePr>
          <p:nvPr/>
        </p:nvGraphicFramePr>
        <p:xfrm>
          <a:off x="2483768" y="3111351"/>
          <a:ext cx="4179083" cy="1008112"/>
        </p:xfrm>
        <a:graphic>
          <a:graphicData uri="http://schemas.openxmlformats.org/presentationml/2006/ole">
            <p:oleObj spid="_x0000_s235523" name="Equation" r:id="rId4" imgW="2171520" imgH="52056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3528" y="4191471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абсолютная величина банковских активов в       	             отчетном и базисном периодах;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4911551"/>
            <a:ext cx="2738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индекс инфляции;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79712" y="5415607"/>
            <a:ext cx="7020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темп роста номинальных банковских активов;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25" name="Object 5"/>
          <p:cNvGraphicFramePr>
            <a:graphicFrameLocks noChangeAspect="1"/>
          </p:cNvGraphicFramePr>
          <p:nvPr/>
        </p:nvGraphicFramePr>
        <p:xfrm>
          <a:off x="1475656" y="4941168"/>
          <a:ext cx="504056" cy="466719"/>
        </p:xfrm>
        <a:graphic>
          <a:graphicData uri="http://schemas.openxmlformats.org/presentationml/2006/ole">
            <p:oleObj spid="_x0000_s235525" name="Equation" r:id="rId5" imgW="253800" imgH="241200" progId="Equation.DSMT4">
              <p:embed/>
            </p:oleObj>
          </a:graphicData>
        </a:graphic>
      </p:graphicFrame>
      <p:sp>
        <p:nvSpPr>
          <p:cNvPr id="2355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27" name="Object 7"/>
          <p:cNvGraphicFramePr>
            <a:graphicFrameLocks noChangeAspect="1"/>
          </p:cNvGraphicFramePr>
          <p:nvPr/>
        </p:nvGraphicFramePr>
        <p:xfrm>
          <a:off x="1475656" y="5373216"/>
          <a:ext cx="576064" cy="504056"/>
        </p:xfrm>
        <a:graphic>
          <a:graphicData uri="http://schemas.openxmlformats.org/presentationml/2006/ole">
            <p:oleObj spid="_x0000_s235527" name="Equation" r:id="rId6" imgW="304560" imgH="26640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807095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 количества банковских учреждений в регионе</a:t>
            </a:r>
          </a:p>
        </p:txBody>
      </p:sp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4497" name="Object 1"/>
          <p:cNvGraphicFramePr>
            <a:graphicFrameLocks noChangeAspect="1"/>
          </p:cNvGraphicFramePr>
          <p:nvPr/>
        </p:nvGraphicFramePr>
        <p:xfrm>
          <a:off x="3419872" y="1412776"/>
          <a:ext cx="1920213" cy="1152128"/>
        </p:xfrm>
        <a:graphic>
          <a:graphicData uri="http://schemas.openxmlformats.org/presentationml/2006/ole">
            <p:oleObj spid="_x0000_s234497" name="Equation" r:id="rId3" imgW="901440" imgH="54576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2564904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        ‑ среднее число банковских учреждений по регионам в    	     стране;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4499" name="Object 3"/>
          <p:cNvGraphicFramePr>
            <a:graphicFrameLocks noChangeAspect="1"/>
          </p:cNvGraphicFramePr>
          <p:nvPr/>
        </p:nvGraphicFramePr>
        <p:xfrm>
          <a:off x="1043608" y="2536101"/>
          <a:ext cx="432048" cy="604867"/>
        </p:xfrm>
        <a:graphic>
          <a:graphicData uri="http://schemas.openxmlformats.org/presentationml/2006/ole">
            <p:oleObj spid="_x0000_s234499" name="Equation" r:id="rId4" imgW="190440" imgH="26640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3528" y="4047455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среднее количество филиалов, созданных одним банком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4501" name="Object 5"/>
          <p:cNvGraphicFramePr>
            <a:graphicFrameLocks noChangeAspect="1"/>
          </p:cNvGraphicFramePr>
          <p:nvPr/>
        </p:nvGraphicFramePr>
        <p:xfrm>
          <a:off x="3851920" y="4509120"/>
          <a:ext cx="1394337" cy="1080120"/>
        </p:xfrm>
        <a:graphic>
          <a:graphicData uri="http://schemas.openxmlformats.org/presentationml/2006/ole">
            <p:oleObj spid="_x0000_s234501" name="Equation" r:id="rId5" imgW="672840" imgH="5205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4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второй группе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показателей состояния и динамики банковской системы относятся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базовые индексы,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характеризующие отличие основных показателей уровня развития банковской системы региона от среднероссийского уровня.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276872"/>
            <a:ext cx="849694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Базовые индексы состоят из двух подгрупп: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прямые индексы, характеризующие условия банковской деятельности;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косвенные (результирующие) индексы, характеризующие условия банковской деятельности по конечным результатам.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01317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основе базовых индексов рассчитывается показатель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третьей группы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индекс сравнительной привлекательности банковской деятельности.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7" grpId="0"/>
    </p:bldLst>
  </p:timing>
</p:sld>
</file>

<file path=ppt/theme/theme1.xml><?xml version="1.0" encoding="utf-8"?>
<a:theme xmlns:a="http://schemas.openxmlformats.org/drawingml/2006/main" name="Точки">
  <a:themeElements>
    <a:clrScheme name="Точки 1">
      <a:dk1>
        <a:srgbClr val="00008A"/>
      </a:dk1>
      <a:lt1>
        <a:srgbClr val="FFFFFF"/>
      </a:lt1>
      <a:dk2>
        <a:srgbClr val="000099"/>
      </a:dk2>
      <a:lt2>
        <a:srgbClr val="FFFFFF"/>
      </a:lt2>
      <a:accent1>
        <a:srgbClr val="0099FF"/>
      </a:accent1>
      <a:accent2>
        <a:srgbClr val="00007A"/>
      </a:accent2>
      <a:accent3>
        <a:srgbClr val="AAAACA"/>
      </a:accent3>
      <a:accent4>
        <a:srgbClr val="DADADA"/>
      </a:accent4>
      <a:accent5>
        <a:srgbClr val="AACAFF"/>
      </a:accent5>
      <a:accent6>
        <a:srgbClr val="00006E"/>
      </a:accent6>
      <a:hlink>
        <a:srgbClr val="EAEAEA"/>
      </a:hlink>
      <a:folHlink>
        <a:srgbClr val="FFCC00"/>
      </a:folHlink>
    </a:clrScheme>
    <a:fontScheme name="Точ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</TotalTime>
  <Words>1944</Words>
  <Application>Microsoft Office PowerPoint</Application>
  <PresentationFormat>Экран (4:3)</PresentationFormat>
  <Paragraphs>297</Paragraphs>
  <Slides>35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Точки</vt:lpstr>
      <vt:lpstr>Equation</vt:lpstr>
      <vt:lpstr>MathType 6.0 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Company>СтГАУ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Yevgeny Gromov</cp:lastModifiedBy>
  <cp:revision>107</cp:revision>
  <dcterms:created xsi:type="dcterms:W3CDTF">2004-02-20T08:27:47Z</dcterms:created>
  <dcterms:modified xsi:type="dcterms:W3CDTF">2016-10-24T09:59:16Z</dcterms:modified>
</cp:coreProperties>
</file>